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333" r:id="rId5"/>
    <p:sldId id="483" r:id="rId6"/>
    <p:sldId id="594" r:id="rId7"/>
    <p:sldId id="595" r:id="rId8"/>
    <p:sldId id="596" r:id="rId9"/>
    <p:sldId id="608" r:id="rId10"/>
    <p:sldId id="609" r:id="rId11"/>
    <p:sldId id="610" r:id="rId12"/>
    <p:sldId id="611" r:id="rId13"/>
    <p:sldId id="612" r:id="rId14"/>
    <p:sldId id="613" r:id="rId15"/>
    <p:sldId id="614" r:id="rId16"/>
    <p:sldId id="615" r:id="rId17"/>
    <p:sldId id="616" r:id="rId18"/>
    <p:sldId id="617" r:id="rId19"/>
    <p:sldId id="618" r:id="rId20"/>
    <p:sldId id="619" r:id="rId21"/>
    <p:sldId id="620" r:id="rId22"/>
    <p:sldId id="598" r:id="rId23"/>
    <p:sldId id="599" r:id="rId24"/>
    <p:sldId id="600" r:id="rId25"/>
    <p:sldId id="601" r:id="rId26"/>
    <p:sldId id="602" r:id="rId27"/>
    <p:sldId id="603" r:id="rId28"/>
    <p:sldId id="604" r:id="rId29"/>
    <p:sldId id="518" r:id="rId30"/>
    <p:sldId id="481" r:id="rId31"/>
    <p:sldId id="48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E36A2-E24E-497A-BA37-236890F30548}" v="134" dt="2021-10-25T02:22:35.10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80E36A2-E24E-497A-BA37-236890F30548}"/>
    <pc:docChg chg="addSld delSld modSld">
      <pc:chgData name="Wittman, Barry" userId="bff186cd-6ce8-41ba-8e8c-e85cdef216de" providerId="ADAL" clId="{880E36A2-E24E-497A-BA37-236890F30548}" dt="2021-10-25T02:22:35.109" v="144" actId="20577"/>
      <pc:docMkLst>
        <pc:docMk/>
      </pc:docMkLst>
      <pc:sldChg chg="modSp mod">
        <pc:chgData name="Wittman, Barry" userId="bff186cd-6ce8-41ba-8e8c-e85cdef216de" providerId="ADAL" clId="{880E36A2-E24E-497A-BA37-236890F30548}" dt="2021-10-25T02:18:42.605" v="7" actId="20577"/>
        <pc:sldMkLst>
          <pc:docMk/>
          <pc:sldMk cId="0" sldId="256"/>
        </pc:sldMkLst>
        <pc:spChg chg="mod">
          <ac:chgData name="Wittman, Barry" userId="bff186cd-6ce8-41ba-8e8c-e85cdef216de" providerId="ADAL" clId="{880E36A2-E24E-497A-BA37-236890F30548}" dt="2021-10-25T02:18:42.605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80E36A2-E24E-497A-BA37-236890F30548}" dt="2021-10-25T02:19:14.333" v="118" actId="20577"/>
        <pc:sldMkLst>
          <pc:docMk/>
          <pc:sldMk cId="0" sldId="257"/>
        </pc:sldMkLst>
        <pc:spChg chg="mod">
          <ac:chgData name="Wittman, Barry" userId="bff186cd-6ce8-41ba-8e8c-e85cdef216de" providerId="ADAL" clId="{880E36A2-E24E-497A-BA37-236890F30548}" dt="2021-10-25T02:19:14.333" v="118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80E36A2-E24E-497A-BA37-236890F30548}" dt="2021-10-25T02:22:21.829" v="131" actId="20577"/>
        <pc:sldMkLst>
          <pc:docMk/>
          <pc:sldMk cId="323797574" sldId="481"/>
        </pc:sldMkLst>
        <pc:spChg chg="mod">
          <ac:chgData name="Wittman, Barry" userId="bff186cd-6ce8-41ba-8e8c-e85cdef216de" providerId="ADAL" clId="{880E36A2-E24E-497A-BA37-236890F30548}" dt="2021-10-25T02:22:21.829" v="131" actId="20577"/>
          <ac:spMkLst>
            <pc:docMk/>
            <pc:sldMk cId="323797574" sldId="481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80E36A2-E24E-497A-BA37-236890F30548}" dt="2021-10-25T02:22:35.109" v="144" actId="20577"/>
        <pc:sldMkLst>
          <pc:docMk/>
          <pc:sldMk cId="2264796914" sldId="482"/>
        </pc:sldMkLst>
        <pc:spChg chg="mod">
          <ac:chgData name="Wittman, Barry" userId="bff186cd-6ce8-41ba-8e8c-e85cdef216de" providerId="ADAL" clId="{880E36A2-E24E-497A-BA37-236890F30548}" dt="2021-10-25T02:22:35.109" v="144" actId="20577"/>
          <ac:spMkLst>
            <pc:docMk/>
            <pc:sldMk cId="2264796914" sldId="482"/>
            <ac:spMk id="5" creationId="{00000000-0000-0000-0000-000000000000}"/>
          </ac:spMkLst>
        </pc:spChg>
      </pc:sldChg>
      <pc:sldChg chg="modSp mod">
        <pc:chgData name="Wittman, Barry" userId="bff186cd-6ce8-41ba-8e8c-e85cdef216de" providerId="ADAL" clId="{880E36A2-E24E-497A-BA37-236890F30548}" dt="2021-10-25T02:19:26.416" v="119" actId="20577"/>
        <pc:sldMkLst>
          <pc:docMk/>
          <pc:sldMk cId="1308874175" sldId="483"/>
        </pc:sldMkLst>
        <pc:spChg chg="mod">
          <ac:chgData name="Wittman, Barry" userId="bff186cd-6ce8-41ba-8e8c-e85cdef216de" providerId="ADAL" clId="{880E36A2-E24E-497A-BA37-236890F30548}" dt="2021-10-25T02:19:26.416" v="119" actId="20577"/>
          <ac:spMkLst>
            <pc:docMk/>
            <pc:sldMk cId="1308874175" sldId="483"/>
            <ac:spMk id="2" creationId="{00000000-0000-0000-0000-000000000000}"/>
          </ac:spMkLst>
        </pc:spChg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458510090" sldId="522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805004935" sldId="524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3660879088" sldId="525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794235452" sldId="526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3912018112" sldId="527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3830365885" sldId="528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500528007" sldId="529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2266413446" sldId="530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4243257393" sldId="531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492572437" sldId="532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810809272" sldId="533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219625389" sldId="534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508999335" sldId="535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2939078565" sldId="536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2198630836" sldId="537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381363625" sldId="538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2835267376" sldId="539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82384338" sldId="543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732433363" sldId="544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460930772" sldId="545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1998450206" sldId="546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347163520" sldId="547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922776310" sldId="548"/>
        </pc:sldMkLst>
      </pc:sldChg>
      <pc:sldChg chg="del">
        <pc:chgData name="Wittman, Barry" userId="bff186cd-6ce8-41ba-8e8c-e85cdef216de" providerId="ADAL" clId="{880E36A2-E24E-497A-BA37-236890F30548}" dt="2021-10-25T02:19:51.953" v="120" actId="47"/>
        <pc:sldMkLst>
          <pc:docMk/>
          <pc:sldMk cId="2747963332" sldId="549"/>
        </pc:sldMkLst>
      </pc:sldChg>
      <pc:sldChg chg="del">
        <pc:chgData name="Wittman, Barry" userId="bff186cd-6ce8-41ba-8e8c-e85cdef216de" providerId="ADAL" clId="{880E36A2-E24E-497A-BA37-236890F30548}" dt="2021-10-25T02:19:59.517" v="121" actId="47"/>
        <pc:sldMkLst>
          <pc:docMk/>
          <pc:sldMk cId="3941458252" sldId="552"/>
        </pc:sldMkLst>
      </pc:sldChg>
      <pc:sldChg chg="del">
        <pc:chgData name="Wittman, Barry" userId="bff186cd-6ce8-41ba-8e8c-e85cdef216de" providerId="ADAL" clId="{880E36A2-E24E-497A-BA37-236890F30548}" dt="2021-10-25T02:19:59.517" v="121" actId="47"/>
        <pc:sldMkLst>
          <pc:docMk/>
          <pc:sldMk cId="1966734763" sldId="553"/>
        </pc:sldMkLst>
      </pc:sldChg>
      <pc:sldChg chg="del">
        <pc:chgData name="Wittman, Barry" userId="bff186cd-6ce8-41ba-8e8c-e85cdef216de" providerId="ADAL" clId="{880E36A2-E24E-497A-BA37-236890F30548}" dt="2021-10-25T02:19:59.517" v="121" actId="47"/>
        <pc:sldMkLst>
          <pc:docMk/>
          <pc:sldMk cId="1890886217" sldId="554"/>
        </pc:sldMkLst>
      </pc:sldChg>
      <pc:sldChg chg="del">
        <pc:chgData name="Wittman, Barry" userId="bff186cd-6ce8-41ba-8e8c-e85cdef216de" providerId="ADAL" clId="{880E36A2-E24E-497A-BA37-236890F30548}" dt="2021-10-25T02:19:59.517" v="121" actId="47"/>
        <pc:sldMkLst>
          <pc:docMk/>
          <pc:sldMk cId="4042720709" sldId="555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3288201986" sldId="562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4260316291" sldId="563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659698697" sldId="564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1090700224" sldId="565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3120691149" sldId="566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4090935771" sldId="567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1327745954" sldId="568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1267430670" sldId="569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1984001419" sldId="570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3861905374" sldId="571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1800859894" sldId="572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957124464" sldId="573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3018060025" sldId="574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2478836415" sldId="575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3264046130" sldId="576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2018042274" sldId="577"/>
        </pc:sldMkLst>
      </pc:sldChg>
      <pc:sldChg chg="add">
        <pc:chgData name="Wittman, Barry" userId="bff186cd-6ce8-41ba-8e8c-e85cdef216de" providerId="ADAL" clId="{880E36A2-E24E-497A-BA37-236890F30548}" dt="2021-10-25T02:21:00.756" v="122"/>
        <pc:sldMkLst>
          <pc:docMk/>
          <pc:sldMk cId="3996050042" sldId="578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1485220816" sldId="579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003353430" sldId="580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1473136123" sldId="581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211636665" sldId="582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190707738" sldId="583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339439236" sldId="584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1636885689" sldId="585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343833576" sldId="586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503519673" sldId="587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255657050" sldId="588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545695053" sldId="589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1808597734" sldId="590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2505463976" sldId="591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653457292" sldId="592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2277059942" sldId="593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727361532" sldId="594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430031522" sldId="595"/>
        </pc:sldMkLst>
      </pc:sldChg>
      <pc:sldChg chg="add">
        <pc:chgData name="Wittman, Barry" userId="bff186cd-6ce8-41ba-8e8c-e85cdef216de" providerId="ADAL" clId="{880E36A2-E24E-497A-BA37-236890F30548}" dt="2021-10-25T02:22:16.070" v="124"/>
        <pc:sldMkLst>
          <pc:docMk/>
          <pc:sldMk cId="3712661405" sldId="5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</a:t>
            </a:r>
            <a:r>
              <a:rPr lang="en-US"/>
              <a:t>-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flow network</a:t>
            </a:r>
            <a:r>
              <a:rPr lang="en-US" dirty="0"/>
              <a:t> is a weighted, directed graph with positive edge weights</a:t>
            </a:r>
          </a:p>
          <a:p>
            <a:pPr lvl="1"/>
            <a:r>
              <a:rPr lang="en-US" dirty="0"/>
              <a:t>Think of the weights as </a:t>
            </a:r>
            <a:r>
              <a:rPr lang="en-US" b="1" dirty="0"/>
              <a:t>capacities</a:t>
            </a:r>
            <a:r>
              <a:rPr lang="en-US" dirty="0"/>
              <a:t>, representing the maximum units that can flow across an edge</a:t>
            </a:r>
          </a:p>
          <a:p>
            <a:r>
              <a:rPr lang="en-US" dirty="0"/>
              <a:t>An </a:t>
            </a:r>
            <a:r>
              <a:rPr lang="en-US" b="1" i="1" dirty="0" err="1"/>
              <a:t>st</a:t>
            </a:r>
            <a:r>
              <a:rPr lang="en-US" b="1" dirty="0"/>
              <a:t>-flow network</a:t>
            </a:r>
            <a:r>
              <a:rPr lang="en-US" dirty="0"/>
              <a:t> has a </a:t>
            </a:r>
            <a:r>
              <a:rPr lang="en-US" b="1" dirty="0"/>
              <a:t>source</a:t>
            </a:r>
            <a:r>
              <a:rPr lang="en-US" dirty="0"/>
              <a:t> </a:t>
            </a:r>
            <a:r>
              <a:rPr lang="en-US" b="1" i="1" dirty="0"/>
              <a:t>s</a:t>
            </a:r>
            <a:r>
              <a:rPr lang="en-US" dirty="0"/>
              <a:t> (where everything comes from) and a </a:t>
            </a:r>
            <a:r>
              <a:rPr lang="en-US" b="1" dirty="0"/>
              <a:t>sink</a:t>
            </a:r>
            <a:r>
              <a:rPr lang="en-US" dirty="0"/>
              <a:t> </a:t>
            </a:r>
            <a:r>
              <a:rPr lang="en-US" b="1" i="1" dirty="0"/>
              <a:t>t</a:t>
            </a:r>
            <a:r>
              <a:rPr lang="en-US" dirty="0"/>
              <a:t> (where everything goes to)</a:t>
            </a:r>
          </a:p>
        </p:txBody>
      </p:sp>
    </p:spTree>
    <p:extLst>
      <p:ext uri="{BB962C8B-B14F-4D97-AF65-F5344CB8AC3E}">
        <p14:creationId xmlns:p14="http://schemas.microsoft.com/office/powerpoint/2010/main" val="66028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flow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flowing from a start to a destination</a:t>
            </a:r>
          </a:p>
          <a:p>
            <a:r>
              <a:rPr lang="en-US" dirty="0"/>
              <a:t>Airline crews needed to man aircraft, moving from city to city</a:t>
            </a:r>
          </a:p>
          <a:p>
            <a:r>
              <a:rPr lang="en-US" dirty="0"/>
              <a:t>Goods being produced by factories and consumed by cities, with roads that can accommodate a certain amount of traffic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0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flow problem is to find the </a:t>
            </a:r>
            <a:r>
              <a:rPr lang="en-US" b="1" dirty="0"/>
              <a:t>maximum flow</a:t>
            </a:r>
          </a:p>
          <a:p>
            <a:r>
              <a:rPr lang="en-US" dirty="0"/>
              <a:t>A maximum flow is a non-negative amount of flow on each edge such that:</a:t>
            </a:r>
          </a:p>
          <a:p>
            <a:pPr lvl="1"/>
            <a:r>
              <a:rPr lang="en-US" dirty="0"/>
              <a:t>The maximum amount of flow gets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No edge has more flow than its capacity</a:t>
            </a:r>
          </a:p>
          <a:p>
            <a:pPr lvl="1"/>
            <a:r>
              <a:rPr lang="en-US" dirty="0"/>
              <a:t>The flow going into every node (except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) is equal to the flow going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3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09665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Augmenting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we were talking about matching, we mentioned </a:t>
            </a:r>
            <a:r>
              <a:rPr lang="en-US" b="1" dirty="0"/>
              <a:t>augmenting paths</a:t>
            </a:r>
          </a:p>
          <a:p>
            <a:r>
              <a:rPr lang="en-US" dirty="0"/>
              <a:t>Augmenting paths in flows are a little different</a:t>
            </a:r>
          </a:p>
          <a:p>
            <a:r>
              <a:rPr lang="en-US" dirty="0"/>
              <a:t>A flow augmenting path:</a:t>
            </a:r>
          </a:p>
          <a:p>
            <a:pPr lvl="1"/>
            <a:r>
              <a:rPr lang="en-US" dirty="0"/>
              <a:t>Starts at </a:t>
            </a:r>
            <a:r>
              <a:rPr lang="en-US" b="1" i="1" dirty="0"/>
              <a:t>s</a:t>
            </a:r>
            <a:r>
              <a:rPr lang="en-US" dirty="0"/>
              <a:t> and ends at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May cross some edges in the direction of the edge (forward edges)</a:t>
            </a:r>
          </a:p>
          <a:p>
            <a:pPr lvl="1"/>
            <a:r>
              <a:rPr lang="en-US" dirty="0"/>
              <a:t>May cross some edges in the opposite direction (backwards edges)</a:t>
            </a:r>
          </a:p>
          <a:p>
            <a:pPr lvl="1"/>
            <a:r>
              <a:rPr lang="en-US" dirty="0"/>
              <a:t>Increases the flow by the minimum of the unused capacity in the forward edges or the maximum of the flow in the backwards edges</a:t>
            </a:r>
          </a:p>
        </p:txBody>
      </p:sp>
    </p:spTree>
    <p:extLst>
      <p:ext uri="{BB962C8B-B14F-4D97-AF65-F5344CB8AC3E}">
        <p14:creationId xmlns:p14="http://schemas.microsoft.com/office/powerpoint/2010/main" val="380105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Ford-Fulkerson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Ford-Fulkerson is a family of algorithms for finding the maximum flow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Start with zero flow on all edges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an augmenting path (increasing flow on forward edges and decreasing flow on backwards edges)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you can still find an augmenting path, go back to Step 2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 max flow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20586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cut</a:t>
            </a:r>
            <a:r>
              <a:rPr lang="en-US" dirty="0"/>
              <a:t> in a graph partitions the graph into two disjoint sets</a:t>
            </a:r>
          </a:p>
          <a:p>
            <a:r>
              <a:rPr lang="en-US" dirty="0"/>
              <a:t>An </a:t>
            </a:r>
            <a:r>
              <a:rPr lang="en-US" b="1" i="1" dirty="0" err="1"/>
              <a:t>st</a:t>
            </a:r>
            <a:r>
              <a:rPr lang="en-US" b="1" dirty="0"/>
              <a:t>-cut</a:t>
            </a:r>
            <a:r>
              <a:rPr lang="en-US" dirty="0"/>
              <a:t> is a cut such that </a:t>
            </a:r>
            <a:r>
              <a:rPr lang="en-US" b="1" i="1" dirty="0"/>
              <a:t>s</a:t>
            </a:r>
            <a:r>
              <a:rPr lang="en-US" dirty="0"/>
              <a:t> is in one partition and </a:t>
            </a:r>
            <a:r>
              <a:rPr lang="en-US" b="1" i="1" dirty="0"/>
              <a:t>t</a:t>
            </a:r>
            <a:r>
              <a:rPr lang="en-US" dirty="0"/>
              <a:t> is in the other</a:t>
            </a:r>
          </a:p>
          <a:p>
            <a:r>
              <a:rPr lang="en-US" dirty="0"/>
              <a:t>Think of it as a line that slices through the edges, putting </a:t>
            </a:r>
            <a:r>
              <a:rPr lang="en-US" b="1" i="1" dirty="0"/>
              <a:t>s</a:t>
            </a:r>
            <a:r>
              <a:rPr lang="en-US" dirty="0"/>
              <a:t> on one side and </a:t>
            </a:r>
            <a:r>
              <a:rPr lang="en-US" b="1" i="1" dirty="0"/>
              <a:t>t</a:t>
            </a:r>
            <a:r>
              <a:rPr lang="en-US" dirty="0"/>
              <a:t> on the other</a:t>
            </a:r>
          </a:p>
          <a:p>
            <a:r>
              <a:rPr lang="en-US" dirty="0"/>
              <a:t>The </a:t>
            </a:r>
            <a:r>
              <a:rPr lang="en-US" b="1" dirty="0"/>
              <a:t>capacity of a cut</a:t>
            </a:r>
            <a:r>
              <a:rPr lang="en-US" dirty="0"/>
              <a:t> is the sum of the capacities of the edges that the cut divides</a:t>
            </a:r>
          </a:p>
        </p:txBody>
      </p:sp>
    </p:spTree>
    <p:extLst>
      <p:ext uri="{BB962C8B-B14F-4D97-AF65-F5344CB8AC3E}">
        <p14:creationId xmlns:p14="http://schemas.microsoft.com/office/powerpoint/2010/main" val="39899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Maxflow-mincut</a:t>
            </a:r>
            <a:r>
              <a:rPr lang="en-US" dirty="0"/>
              <a:t>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smallest capacity </a:t>
            </a:r>
            <a:r>
              <a:rPr lang="en-US" b="1" i="1" dirty="0" err="1"/>
              <a:t>st</a:t>
            </a:r>
            <a:r>
              <a:rPr lang="en-US" dirty="0"/>
              <a:t>-cut you can make has the same capacity as the largest possible </a:t>
            </a:r>
            <a:r>
              <a:rPr lang="en-US" b="1" i="1" dirty="0" err="1"/>
              <a:t>st</a:t>
            </a:r>
            <a:r>
              <a:rPr lang="en-US" dirty="0"/>
              <a:t>-flow</a:t>
            </a:r>
          </a:p>
          <a:p>
            <a:r>
              <a:rPr lang="en-US" dirty="0"/>
              <a:t>Intuitively, it's like that cut is a set of edges that most constricts the flow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4851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</a:t>
            </a:r>
            <a:r>
              <a:rPr lang="en-US" i="1" dirty="0" err="1"/>
              <a:t>st</a:t>
            </a:r>
            <a:r>
              <a:rPr lang="en-US" dirty="0"/>
              <a:t>-cut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16" name="Freeform 15"/>
          <p:cNvSpPr/>
          <p:nvPr/>
        </p:nvSpPr>
        <p:spPr>
          <a:xfrm>
            <a:off x="1524001" y="3111330"/>
            <a:ext cx="5283878" cy="3753494"/>
          </a:xfrm>
          <a:custGeom>
            <a:avLst/>
            <a:gdLst>
              <a:gd name="connsiteX0" fmla="*/ 0 w 5229288"/>
              <a:gd name="connsiteY0" fmla="*/ 0 h 3930555"/>
              <a:gd name="connsiteX1" fmla="*/ 4749421 w 5229288"/>
              <a:gd name="connsiteY1" fmla="*/ 791570 h 3930555"/>
              <a:gd name="connsiteX2" fmla="*/ 4817660 w 5229288"/>
              <a:gd name="connsiteY2" fmla="*/ 3930555 h 3930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9288" h="3930555">
                <a:moveTo>
                  <a:pt x="0" y="0"/>
                </a:moveTo>
                <a:cubicBezTo>
                  <a:pt x="1973239" y="68239"/>
                  <a:pt x="3946478" y="136478"/>
                  <a:pt x="4749421" y="791570"/>
                </a:cubicBezTo>
                <a:cubicBezTo>
                  <a:pt x="5552364" y="1446662"/>
                  <a:pt x="5185012" y="2688608"/>
                  <a:pt x="4817660" y="3930555"/>
                </a:cubicBezTo>
              </a:path>
            </a:pathLst>
          </a:custGeom>
          <a:noFill/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4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Matching practice</a:t>
            </a:r>
          </a:p>
          <a:p>
            <a:r>
              <a:rPr lang="en-US" dirty="0"/>
              <a:t>Stable marriage</a:t>
            </a:r>
          </a:p>
          <a:p>
            <a:r>
              <a:rPr lang="en-US" dirty="0"/>
              <a:t>Euler paths </a:t>
            </a:r>
            <a:r>
              <a:rPr lang="en-US"/>
              <a:t>and cycles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of Ford-Fulkerson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definition of Ford-Fulkerson didn't say how you pick the augmenting path</a:t>
            </a:r>
          </a:p>
          <a:p>
            <a:r>
              <a:rPr lang="en-US" dirty="0"/>
              <a:t>At worst, it could take O(|</a:t>
            </a:r>
            <a:r>
              <a:rPr lang="en-US" b="1" i="1" dirty="0" err="1"/>
              <a:t>E</a:t>
            </a:r>
            <a:r>
              <a:rPr lang="en-US" i="1" dirty="0" err="1"/>
              <a:t>|</a:t>
            </a:r>
            <a:r>
              <a:rPr lang="en-US" b="1" i="1" dirty="0" err="1"/>
              <a:t>f</a:t>
            </a:r>
            <a:r>
              <a:rPr lang="en-US" dirty="0"/>
              <a:t>), where |</a:t>
            </a:r>
            <a:r>
              <a:rPr lang="en-US" b="1" i="1" dirty="0"/>
              <a:t>E</a:t>
            </a:r>
            <a:r>
              <a:rPr lang="en-US" dirty="0"/>
              <a:t>|</a:t>
            </a:r>
            <a:r>
              <a:rPr lang="en-US" b="1" i="1" dirty="0"/>
              <a:t> </a:t>
            </a:r>
            <a:r>
              <a:rPr lang="en-US" dirty="0"/>
              <a:t>is the number of edges in the graph and </a:t>
            </a:r>
            <a:r>
              <a:rPr lang="en-US" b="1" i="1" dirty="0"/>
              <a:t>f</a:t>
            </a:r>
            <a:r>
              <a:rPr lang="en-US" dirty="0"/>
              <a:t> is the maximum flow</a:t>
            </a:r>
          </a:p>
          <a:p>
            <a:pPr lvl="1"/>
            <a:r>
              <a:rPr lang="en-US" dirty="0"/>
              <a:t>That could be terrible if </a:t>
            </a:r>
            <a:r>
              <a:rPr lang="en-US" b="1" i="1" dirty="0"/>
              <a:t>f</a:t>
            </a:r>
            <a:r>
              <a:rPr lang="en-US" dirty="0"/>
              <a:t> has a large numerical value</a:t>
            </a:r>
          </a:p>
          <a:p>
            <a:r>
              <a:rPr lang="en-US" dirty="0"/>
              <a:t>Edmonds-Karp is a variation of Ford-Fulkerson that uses a breadth-first search to find a shortest augmenting path</a:t>
            </a:r>
          </a:p>
          <a:p>
            <a:pPr lvl="1"/>
            <a:r>
              <a:rPr lang="en-US" dirty="0"/>
              <a:t>It runs in O(|</a:t>
            </a:r>
            <a:r>
              <a:rPr lang="en-US" b="1" i="1" dirty="0"/>
              <a:t>V</a:t>
            </a:r>
            <a:r>
              <a:rPr lang="en-US" dirty="0"/>
              <a:t>||</a:t>
            </a:r>
            <a:r>
              <a:rPr lang="en-US" b="1" i="1" dirty="0"/>
              <a:t>E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470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</a:t>
            </a:r>
          </a:p>
        </p:txBody>
      </p:sp>
    </p:spTree>
    <p:extLst>
      <p:ext uri="{BB962C8B-B14F-4D97-AF65-F5344CB8AC3E}">
        <p14:creationId xmlns:p14="http://schemas.microsoft.com/office/powerpoint/2010/main" val="269543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Multiway</a:t>
            </a:r>
            <a:r>
              <a:rPr lang="en-US" dirty="0"/>
              <a:t> trees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Binary trees are great</a:t>
            </a:r>
          </a:p>
          <a:p>
            <a:r>
              <a:rPr lang="en-US" dirty="0"/>
              <a:t>However, only two splits means that you have a height of 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when you want to store </a:t>
            </a:r>
            <a:r>
              <a:rPr lang="en-US" b="1" i="1" dirty="0"/>
              <a:t>n</a:t>
            </a:r>
            <a:r>
              <a:rPr lang="en-US" dirty="0"/>
              <a:t> things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= 1,000,000, 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= 20</a:t>
            </a:r>
          </a:p>
          <a:p>
            <a:r>
              <a:rPr lang="en-US" dirty="0"/>
              <a:t>What if depth was expensive?  Could we have say, 10 splits?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= 1,000,000, log</a:t>
            </a:r>
            <a:r>
              <a:rPr lang="en-US" baseline="-25000" dirty="0"/>
              <a:t>10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= 6</a:t>
            </a:r>
          </a:p>
        </p:txBody>
      </p:sp>
    </p:spTree>
    <p:extLst>
      <p:ext uri="{BB962C8B-B14F-4D97-AF65-F5344CB8AC3E}">
        <p14:creationId xmlns:p14="http://schemas.microsoft.com/office/powerpoint/2010/main" val="412461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would we need such a thing?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Answer:</a:t>
            </a:r>
            <a:r>
              <a:rPr lang="en-US" dirty="0"/>
              <a:t>  When the tree is in secondary storage</a:t>
            </a:r>
          </a:p>
          <a:p>
            <a:r>
              <a:rPr lang="en-US" dirty="0"/>
              <a:t>Each read of a block from disk storage is slow</a:t>
            </a:r>
          </a:p>
          <a:p>
            <a:pPr lvl="1"/>
            <a:r>
              <a:rPr lang="en-US" dirty="0"/>
              <a:t>We want to get a whole node at once</a:t>
            </a:r>
          </a:p>
          <a:p>
            <a:pPr lvl="1"/>
            <a:r>
              <a:rPr lang="en-US" dirty="0"/>
              <a:t>Each node will give us information about lots of child nodes</a:t>
            </a:r>
          </a:p>
          <a:p>
            <a:pPr lvl="1"/>
            <a:r>
              <a:rPr lang="en-US" dirty="0"/>
              <a:t>We don't have to make many decisions to get to the node we want</a:t>
            </a:r>
          </a:p>
        </p:txBody>
      </p:sp>
    </p:spTree>
    <p:extLst>
      <p:ext uri="{BB962C8B-B14F-4D97-AF65-F5344CB8AC3E}">
        <p14:creationId xmlns:p14="http://schemas.microsoft.com/office/powerpoint/2010/main" val="253718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B-tree of order </a:t>
            </a:r>
            <a:r>
              <a:rPr lang="en-US" b="1" i="1" dirty="0"/>
              <a:t>m</a:t>
            </a:r>
            <a:r>
              <a:rPr lang="en-US" dirty="0"/>
              <a:t> has the following properties: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The root has at least two </a:t>
            </a:r>
            <a:r>
              <a:rPr lang="en-US" dirty="0" err="1"/>
              <a:t>subtrees</a:t>
            </a:r>
            <a:r>
              <a:rPr lang="en-US" dirty="0"/>
              <a:t> unless it is a leaf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Each </a:t>
            </a:r>
            <a:r>
              <a:rPr lang="en-US" dirty="0" err="1"/>
              <a:t>nonroot</a:t>
            </a:r>
            <a:r>
              <a:rPr lang="en-US" dirty="0"/>
              <a:t> and each </a:t>
            </a:r>
            <a:r>
              <a:rPr lang="en-US" dirty="0" err="1"/>
              <a:t>nonleaf</a:t>
            </a:r>
            <a:r>
              <a:rPr lang="en-US" dirty="0"/>
              <a:t> node holds </a:t>
            </a:r>
            <a:r>
              <a:rPr lang="en-US" b="1" i="1" dirty="0"/>
              <a:t>k</a:t>
            </a:r>
            <a:r>
              <a:rPr lang="en-US" dirty="0"/>
              <a:t> keys and </a:t>
            </a:r>
            <a:r>
              <a:rPr lang="en-US" b="1" i="1" dirty="0"/>
              <a:t>k</a:t>
            </a:r>
            <a:r>
              <a:rPr lang="en-US" dirty="0"/>
              <a:t> + 1 pointers to subtrees where </a:t>
            </a:r>
            <a:r>
              <a:rPr lang="en-US" b="1" i="1" dirty="0"/>
              <a:t>m</a:t>
            </a:r>
            <a:r>
              <a:rPr lang="en-US" dirty="0"/>
              <a:t>/2 ≤ </a:t>
            </a:r>
            <a:r>
              <a:rPr lang="en-US" b="1" i="1" dirty="0"/>
              <a:t>k</a:t>
            </a:r>
            <a:r>
              <a:rPr lang="en-US" dirty="0"/>
              <a:t> ≤ </a:t>
            </a:r>
            <a:r>
              <a:rPr lang="en-US" b="1" i="1" dirty="0"/>
              <a:t>m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Each leaf node holds </a:t>
            </a:r>
            <a:r>
              <a:rPr lang="en-US" b="1" i="1" dirty="0"/>
              <a:t>k</a:t>
            </a:r>
            <a:r>
              <a:rPr lang="en-US" dirty="0"/>
              <a:t> keys where </a:t>
            </a:r>
            <a:r>
              <a:rPr lang="en-US" b="1" i="1" dirty="0"/>
              <a:t>m</a:t>
            </a:r>
            <a:r>
              <a:rPr lang="en-US" dirty="0"/>
              <a:t>/2 ≤ </a:t>
            </a:r>
            <a:r>
              <a:rPr lang="en-US" b="1" i="1" dirty="0"/>
              <a:t>k</a:t>
            </a:r>
            <a:r>
              <a:rPr lang="en-US" dirty="0"/>
              <a:t> ≤ </a:t>
            </a:r>
            <a:r>
              <a:rPr lang="en-US" b="1" i="1" dirty="0"/>
              <a:t>m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b="1" dirty="0"/>
              <a:t>All leaves are on the same level</a:t>
            </a:r>
          </a:p>
        </p:txBody>
      </p:sp>
    </p:spTree>
    <p:extLst>
      <p:ext uri="{BB962C8B-B14F-4D97-AF65-F5344CB8AC3E}">
        <p14:creationId xmlns:p14="http://schemas.microsoft.com/office/powerpoint/2010/main" val="318961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of order 4</a:t>
            </a:r>
          </a:p>
        </p:txBody>
      </p:sp>
      <p:cxnSp>
        <p:nvCxnSpPr>
          <p:cNvPr id="56" name="Straight Connector 55"/>
          <p:cNvCxnSpPr>
            <a:stCxn id="41" idx="0"/>
          </p:cNvCxnSpPr>
          <p:nvPr/>
        </p:nvCxnSpPr>
        <p:spPr>
          <a:xfrm flipV="1">
            <a:off x="6400800" y="3733800"/>
            <a:ext cx="1371600" cy="1219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8153400" y="3733800"/>
            <a:ext cx="381000" cy="13716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8686800" y="3733800"/>
            <a:ext cx="1828800" cy="12954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15" idx="0"/>
          </p:cNvCxnSpPr>
          <p:nvPr/>
        </p:nvCxnSpPr>
        <p:spPr>
          <a:xfrm>
            <a:off x="5638800" y="2209800"/>
            <a:ext cx="2362200" cy="1066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10" idx="0"/>
          </p:cNvCxnSpPr>
          <p:nvPr/>
        </p:nvCxnSpPr>
        <p:spPr>
          <a:xfrm rot="10800000" flipV="1">
            <a:off x="2895600" y="2209800"/>
            <a:ext cx="2286000" cy="11430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20" idx="0"/>
          </p:cNvCxnSpPr>
          <p:nvPr/>
        </p:nvCxnSpPr>
        <p:spPr>
          <a:xfrm flipH="1">
            <a:off x="533400" y="3810000"/>
            <a:ext cx="21336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5" idx="0"/>
          </p:cNvCxnSpPr>
          <p:nvPr/>
        </p:nvCxnSpPr>
        <p:spPr>
          <a:xfrm flipH="1">
            <a:off x="2514600" y="3810000"/>
            <a:ext cx="6096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30" idx="0"/>
          </p:cNvCxnSpPr>
          <p:nvPr/>
        </p:nvCxnSpPr>
        <p:spPr>
          <a:xfrm>
            <a:off x="3581400" y="3810000"/>
            <a:ext cx="9144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6" idx="0"/>
          </p:cNvCxnSpPr>
          <p:nvPr/>
        </p:nvCxnSpPr>
        <p:spPr>
          <a:xfrm>
            <a:off x="4038600" y="3810000"/>
            <a:ext cx="24384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181600" y="1752600"/>
            <a:ext cx="1828800" cy="457200"/>
            <a:chOff x="3124200" y="1371600"/>
            <a:chExt cx="2438400" cy="609600"/>
          </a:xfrm>
        </p:grpSpPr>
        <p:sp>
          <p:nvSpPr>
            <p:cNvPr id="4" name="Rectangle 3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67000" y="3352800"/>
            <a:ext cx="1828800" cy="457200"/>
            <a:chOff x="3124200" y="1371600"/>
            <a:chExt cx="2438400" cy="609600"/>
          </a:xfrm>
        </p:grpSpPr>
        <p:sp>
          <p:nvSpPr>
            <p:cNvPr id="10" name="Rectangle 9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15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7772400" y="3276600"/>
            <a:ext cx="1828800" cy="457200"/>
            <a:chOff x="3124200" y="1371600"/>
            <a:chExt cx="2438400" cy="609600"/>
          </a:xfrm>
        </p:grpSpPr>
        <p:sp>
          <p:nvSpPr>
            <p:cNvPr id="15" name="Rectangle 14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304800" y="6019800"/>
            <a:ext cx="1828800" cy="457200"/>
            <a:chOff x="3124200" y="1371600"/>
            <a:chExt cx="2438400" cy="609600"/>
          </a:xfrm>
        </p:grpSpPr>
        <p:sp>
          <p:nvSpPr>
            <p:cNvPr id="20" name="Rectangle 19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>
            <a:grpSpLocks noChangeAspect="1"/>
          </p:cNvGrpSpPr>
          <p:nvPr/>
        </p:nvGrpSpPr>
        <p:grpSpPr>
          <a:xfrm>
            <a:off x="2286000" y="6019800"/>
            <a:ext cx="1828800" cy="457200"/>
            <a:chOff x="3124200" y="1371600"/>
            <a:chExt cx="2438400" cy="609600"/>
          </a:xfrm>
        </p:grpSpPr>
        <p:sp>
          <p:nvSpPr>
            <p:cNvPr id="25" name="Rectangle 24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11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4267200" y="6019800"/>
            <a:ext cx="1828800" cy="457200"/>
            <a:chOff x="3124200" y="1371600"/>
            <a:chExt cx="2438400" cy="609600"/>
          </a:xfrm>
        </p:grpSpPr>
        <p:sp>
          <p:nvSpPr>
            <p:cNvPr id="30" name="Rectangle 29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16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18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4"/>
          <p:cNvGrpSpPr>
            <a:grpSpLocks noChangeAspect="1"/>
          </p:cNvGrpSpPr>
          <p:nvPr/>
        </p:nvGrpSpPr>
        <p:grpSpPr>
          <a:xfrm>
            <a:off x="6248400" y="6019800"/>
            <a:ext cx="1828800" cy="457200"/>
            <a:chOff x="3124200" y="1371600"/>
            <a:chExt cx="2438400" cy="609600"/>
          </a:xfrm>
        </p:grpSpPr>
        <p:sp>
          <p:nvSpPr>
            <p:cNvPr id="36" name="Rectangle 35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25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29</a:t>
              </a:r>
            </a:p>
          </p:txBody>
        </p:sp>
      </p:grpSp>
      <p:grpSp>
        <p:nvGrpSpPr>
          <p:cNvPr id="35" name="Group 39"/>
          <p:cNvGrpSpPr>
            <a:grpSpLocks noChangeAspect="1"/>
          </p:cNvGrpSpPr>
          <p:nvPr/>
        </p:nvGrpSpPr>
        <p:grpSpPr>
          <a:xfrm>
            <a:off x="6172200" y="4953000"/>
            <a:ext cx="1828800" cy="457200"/>
            <a:chOff x="3124200" y="1371600"/>
            <a:chExt cx="2438400" cy="609600"/>
          </a:xfrm>
        </p:grpSpPr>
        <p:sp>
          <p:nvSpPr>
            <p:cNvPr id="41" name="Rectangle 40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56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44"/>
          <p:cNvGrpSpPr>
            <a:grpSpLocks noChangeAspect="1"/>
          </p:cNvGrpSpPr>
          <p:nvPr/>
        </p:nvGrpSpPr>
        <p:grpSpPr>
          <a:xfrm>
            <a:off x="8153400" y="4953000"/>
            <a:ext cx="1828800" cy="457200"/>
            <a:chOff x="3124200" y="1371600"/>
            <a:chExt cx="2438400" cy="609600"/>
          </a:xfrm>
        </p:grpSpPr>
        <p:sp>
          <p:nvSpPr>
            <p:cNvPr id="46" name="Rectangle 45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71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76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9"/>
          <p:cNvGrpSpPr>
            <a:grpSpLocks noChangeAspect="1"/>
          </p:cNvGrpSpPr>
          <p:nvPr/>
        </p:nvGrpSpPr>
        <p:grpSpPr>
          <a:xfrm>
            <a:off x="10134600" y="4953000"/>
            <a:ext cx="1828800" cy="457200"/>
            <a:chOff x="3124200" y="1371600"/>
            <a:chExt cx="2438400" cy="609600"/>
          </a:xfrm>
        </p:grpSpPr>
        <p:sp>
          <p:nvSpPr>
            <p:cNvPr id="51" name="Rectangle 50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81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89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4763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add</a:t>
            </a:r>
          </a:p>
        </p:txBody>
      </p:sp>
      <p:grpSp>
        <p:nvGrpSpPr>
          <p:cNvPr id="3" name="Group 64"/>
          <p:cNvGrpSpPr/>
          <p:nvPr/>
        </p:nvGrpSpPr>
        <p:grpSpPr>
          <a:xfrm>
            <a:off x="2667000" y="1676400"/>
            <a:ext cx="6934200" cy="2057400"/>
            <a:chOff x="1143000" y="1371600"/>
            <a:chExt cx="6934200" cy="2057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114800" y="1828800"/>
              <a:ext cx="2362200" cy="1066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endCxn id="56" idx="0"/>
            </p:cNvCxnSpPr>
            <p:nvPr/>
          </p:nvCxnSpPr>
          <p:spPr>
            <a:xfrm rot="10800000" flipV="1">
              <a:off x="1371600" y="1828800"/>
              <a:ext cx="2286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4" name="Group 7"/>
            <p:cNvGrpSpPr>
              <a:grpSpLocks noChangeAspect="1"/>
            </p:cNvGrpSpPr>
            <p:nvPr/>
          </p:nvGrpSpPr>
          <p:grpSpPr>
            <a:xfrm>
              <a:off x="3657600" y="1371600"/>
              <a:ext cx="1828800" cy="457200"/>
              <a:chOff x="3124200" y="1371600"/>
              <a:chExt cx="2438400" cy="609600"/>
            </a:xfrm>
          </p:grpSpPr>
          <p:sp>
            <p:nvSpPr>
              <p:cNvPr id="60" name="Rectangle 3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61" name="Rectangle 4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5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8"/>
            <p:cNvGrpSpPr>
              <a:grpSpLocks noChangeAspect="1"/>
            </p:cNvGrpSpPr>
            <p:nvPr/>
          </p:nvGrpSpPr>
          <p:grpSpPr>
            <a:xfrm>
              <a:off x="1143000" y="2971800"/>
              <a:ext cx="1828800" cy="457200"/>
              <a:chOff x="3124200" y="1371600"/>
              <a:chExt cx="2438400" cy="609600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58" name="Rectangle 1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Rectangle 1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5"/>
            <p:cNvGrpSpPr>
              <a:grpSpLocks noChangeAspect="1"/>
            </p:cNvGrpSpPr>
            <p:nvPr/>
          </p:nvGrpSpPr>
          <p:grpSpPr>
            <a:xfrm>
              <a:off x="6248400" y="2971800"/>
              <a:ext cx="1828800" cy="457200"/>
              <a:chOff x="3124200" y="1371600"/>
              <a:chExt cx="2438400" cy="609600"/>
            </a:xfrm>
          </p:grpSpPr>
          <p:sp>
            <p:nvSpPr>
              <p:cNvPr id="52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13</a:t>
                </a:r>
              </a:p>
            </p:txBody>
          </p:sp>
          <p:sp>
            <p:nvSpPr>
              <p:cNvPr id="53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15</a:t>
                </a:r>
              </a:p>
            </p:txBody>
          </p:sp>
          <p:sp>
            <p:nvSpPr>
              <p:cNvPr id="54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4" name="TextBox 63"/>
          <p:cNvSpPr txBox="1"/>
          <p:nvPr/>
        </p:nvSpPr>
        <p:spPr>
          <a:xfrm>
            <a:off x="2590800" y="3886201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Insert 7</a:t>
            </a:r>
          </a:p>
        </p:txBody>
      </p:sp>
      <p:grpSp>
        <p:nvGrpSpPr>
          <p:cNvPr id="7" name="Group 65"/>
          <p:cNvGrpSpPr/>
          <p:nvPr/>
        </p:nvGrpSpPr>
        <p:grpSpPr>
          <a:xfrm>
            <a:off x="2667000" y="4572000"/>
            <a:ext cx="6934200" cy="2057400"/>
            <a:chOff x="1143000" y="1371600"/>
            <a:chExt cx="6934200" cy="20574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114800" y="1828800"/>
              <a:ext cx="2362200" cy="1066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76" idx="0"/>
            </p:cNvCxnSpPr>
            <p:nvPr/>
          </p:nvCxnSpPr>
          <p:spPr>
            <a:xfrm rot="10800000" flipV="1">
              <a:off x="1371600" y="1828800"/>
              <a:ext cx="2286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10" name="Group 7"/>
            <p:cNvGrpSpPr>
              <a:grpSpLocks noChangeAspect="1"/>
            </p:cNvGrpSpPr>
            <p:nvPr/>
          </p:nvGrpSpPr>
          <p:grpSpPr>
            <a:xfrm>
              <a:off x="3657600" y="1371600"/>
              <a:ext cx="1828800" cy="457200"/>
              <a:chOff x="3124200" y="1371600"/>
              <a:chExt cx="2438400" cy="609600"/>
            </a:xfrm>
          </p:grpSpPr>
          <p:sp>
            <p:nvSpPr>
              <p:cNvPr id="80" name="Rectangle 3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81" name="Rectangle 4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5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6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8"/>
            <p:cNvGrpSpPr>
              <a:grpSpLocks noChangeAspect="1"/>
            </p:cNvGrpSpPr>
            <p:nvPr/>
          </p:nvGrpSpPr>
          <p:grpSpPr>
            <a:xfrm>
              <a:off x="1143000" y="2971800"/>
              <a:ext cx="1828800" cy="457200"/>
              <a:chOff x="3124200" y="1371600"/>
              <a:chExt cx="2438400" cy="609600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78" name="Rectangle 1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79" name="Rectangle 1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5"/>
            <p:cNvGrpSpPr>
              <a:grpSpLocks noChangeAspect="1"/>
            </p:cNvGrpSpPr>
            <p:nvPr/>
          </p:nvGrpSpPr>
          <p:grpSpPr>
            <a:xfrm>
              <a:off x="6248400" y="2971800"/>
              <a:ext cx="1828800" cy="457200"/>
              <a:chOff x="3124200" y="1371600"/>
              <a:chExt cx="2438400" cy="609600"/>
            </a:xfrm>
          </p:grpSpPr>
          <p:sp>
            <p:nvSpPr>
              <p:cNvPr id="72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13</a:t>
                </a:r>
              </a:p>
            </p:txBody>
          </p:sp>
          <p:sp>
            <p:nvSpPr>
              <p:cNvPr id="73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15</a:t>
                </a:r>
              </a:p>
            </p:txBody>
          </p:sp>
          <p:sp>
            <p:nvSpPr>
              <p:cNvPr id="74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879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Tougher add</a:t>
            </a:r>
          </a:p>
        </p:txBody>
      </p:sp>
      <p:grpSp>
        <p:nvGrpSpPr>
          <p:cNvPr id="3" name="Group 64"/>
          <p:cNvGrpSpPr/>
          <p:nvPr/>
        </p:nvGrpSpPr>
        <p:grpSpPr>
          <a:xfrm>
            <a:off x="2667000" y="1676400"/>
            <a:ext cx="6934200" cy="2057400"/>
            <a:chOff x="1143000" y="1371600"/>
            <a:chExt cx="6934200" cy="2057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114800" y="1828800"/>
              <a:ext cx="2362200" cy="1066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endCxn id="56" idx="0"/>
            </p:cNvCxnSpPr>
            <p:nvPr/>
          </p:nvCxnSpPr>
          <p:spPr>
            <a:xfrm rot="10800000" flipV="1">
              <a:off x="1371600" y="1828800"/>
              <a:ext cx="2286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4" name="Group 7"/>
            <p:cNvGrpSpPr>
              <a:grpSpLocks noChangeAspect="1"/>
            </p:cNvGrpSpPr>
            <p:nvPr/>
          </p:nvGrpSpPr>
          <p:grpSpPr>
            <a:xfrm>
              <a:off x="3657600" y="1371600"/>
              <a:ext cx="1828800" cy="457200"/>
              <a:chOff x="3124200" y="1371600"/>
              <a:chExt cx="2438400" cy="609600"/>
            </a:xfrm>
          </p:grpSpPr>
          <p:sp>
            <p:nvSpPr>
              <p:cNvPr id="60" name="Rectangle 3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61" name="Rectangle 4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5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8"/>
            <p:cNvGrpSpPr>
              <a:grpSpLocks noChangeAspect="1"/>
            </p:cNvGrpSpPr>
            <p:nvPr/>
          </p:nvGrpSpPr>
          <p:grpSpPr>
            <a:xfrm>
              <a:off x="1143000" y="2971800"/>
              <a:ext cx="1828800" cy="457200"/>
              <a:chOff x="3124200" y="1371600"/>
              <a:chExt cx="2438400" cy="609600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58" name="Rectangle 1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59" name="Rectangle 1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grpSp>
          <p:nvGrpSpPr>
            <p:cNvPr id="6" name="Group 15"/>
            <p:cNvGrpSpPr>
              <a:grpSpLocks noChangeAspect="1"/>
            </p:cNvGrpSpPr>
            <p:nvPr/>
          </p:nvGrpSpPr>
          <p:grpSpPr>
            <a:xfrm>
              <a:off x="6248400" y="2971800"/>
              <a:ext cx="1828800" cy="457200"/>
              <a:chOff x="3124200" y="1371600"/>
              <a:chExt cx="2438400" cy="609600"/>
            </a:xfrm>
          </p:grpSpPr>
          <p:sp>
            <p:nvSpPr>
              <p:cNvPr id="52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13</a:t>
                </a:r>
              </a:p>
            </p:txBody>
          </p:sp>
          <p:sp>
            <p:nvSpPr>
              <p:cNvPr id="53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15</a:t>
                </a:r>
              </a:p>
            </p:txBody>
          </p:sp>
          <p:sp>
            <p:nvSpPr>
              <p:cNvPr id="54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4" name="TextBox 63"/>
          <p:cNvSpPr txBox="1"/>
          <p:nvPr/>
        </p:nvSpPr>
        <p:spPr>
          <a:xfrm>
            <a:off x="2590800" y="3886201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Insert 6</a:t>
            </a:r>
          </a:p>
        </p:txBody>
      </p:sp>
      <p:grpSp>
        <p:nvGrpSpPr>
          <p:cNvPr id="7" name="Group 49"/>
          <p:cNvGrpSpPr/>
          <p:nvPr/>
        </p:nvGrpSpPr>
        <p:grpSpPr>
          <a:xfrm>
            <a:off x="2667000" y="4572000"/>
            <a:ext cx="6934200" cy="2057400"/>
            <a:chOff x="1143000" y="4267200"/>
            <a:chExt cx="6934200" cy="2057400"/>
          </a:xfrm>
        </p:grpSpPr>
        <p:cxnSp>
          <p:nvCxnSpPr>
            <p:cNvPr id="47" name="Straight Connector 46"/>
            <p:cNvCxnSpPr>
              <a:endCxn id="41" idx="0"/>
            </p:cNvCxnSpPr>
            <p:nvPr/>
          </p:nvCxnSpPr>
          <p:spPr>
            <a:xfrm rot="5400000">
              <a:off x="3429000" y="5181600"/>
              <a:ext cx="1143000" cy="2286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endCxn id="72" idx="0"/>
            </p:cNvCxnSpPr>
            <p:nvPr/>
          </p:nvCxnSpPr>
          <p:spPr>
            <a:xfrm>
              <a:off x="4572000" y="4724400"/>
              <a:ext cx="1905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76" idx="0"/>
            </p:cNvCxnSpPr>
            <p:nvPr/>
          </p:nvCxnSpPr>
          <p:spPr>
            <a:xfrm rot="10800000" flipV="1">
              <a:off x="1371600" y="4724400"/>
              <a:ext cx="2286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10" name="Group 7"/>
            <p:cNvGrpSpPr>
              <a:grpSpLocks noChangeAspect="1"/>
            </p:cNvGrpSpPr>
            <p:nvPr/>
          </p:nvGrpSpPr>
          <p:grpSpPr>
            <a:xfrm>
              <a:off x="3657600" y="4267200"/>
              <a:ext cx="1828800" cy="457200"/>
              <a:chOff x="3124200" y="1371600"/>
              <a:chExt cx="2438400" cy="609600"/>
            </a:xfrm>
          </p:grpSpPr>
          <p:sp>
            <p:nvSpPr>
              <p:cNvPr id="80" name="Rectangle 3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81" name="Rectangle 4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82" name="Rectangle 5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6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8"/>
            <p:cNvGrpSpPr>
              <a:grpSpLocks noChangeAspect="1"/>
            </p:cNvGrpSpPr>
            <p:nvPr/>
          </p:nvGrpSpPr>
          <p:grpSpPr>
            <a:xfrm>
              <a:off x="1143000" y="5867400"/>
              <a:ext cx="1828800" cy="457200"/>
              <a:chOff x="3124200" y="1371600"/>
              <a:chExt cx="2438400" cy="609600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78" name="Rectangle 1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1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5"/>
            <p:cNvGrpSpPr>
              <a:grpSpLocks noChangeAspect="1"/>
            </p:cNvGrpSpPr>
            <p:nvPr/>
          </p:nvGrpSpPr>
          <p:grpSpPr>
            <a:xfrm>
              <a:off x="6248400" y="5867400"/>
              <a:ext cx="1828800" cy="457200"/>
              <a:chOff x="3124200" y="1371600"/>
              <a:chExt cx="2438400" cy="609600"/>
            </a:xfrm>
          </p:grpSpPr>
          <p:sp>
            <p:nvSpPr>
              <p:cNvPr id="72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13</a:t>
                </a:r>
              </a:p>
            </p:txBody>
          </p:sp>
          <p:sp>
            <p:nvSpPr>
              <p:cNvPr id="73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15</a:t>
                </a:r>
              </a:p>
            </p:txBody>
          </p:sp>
          <p:sp>
            <p:nvSpPr>
              <p:cNvPr id="74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5"/>
            <p:cNvGrpSpPr>
              <a:grpSpLocks noChangeAspect="1"/>
            </p:cNvGrpSpPr>
            <p:nvPr/>
          </p:nvGrpSpPr>
          <p:grpSpPr>
            <a:xfrm>
              <a:off x="3657600" y="5867400"/>
              <a:ext cx="1828800" cy="457200"/>
              <a:chOff x="3124200" y="1371600"/>
              <a:chExt cx="2438400" cy="609600"/>
            </a:xfrm>
          </p:grpSpPr>
          <p:sp>
            <p:nvSpPr>
              <p:cNvPr id="41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42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43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5282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the following numbers:</a:t>
            </a:r>
          </a:p>
          <a:p>
            <a:pPr lvl="1"/>
            <a:r>
              <a:rPr lang="en-US" dirty="0"/>
              <a:t>86 69 81 15 100 94 8 27 56 68 92 89 38 53 88</a:t>
            </a:r>
          </a:p>
        </p:txBody>
      </p:sp>
    </p:spTree>
    <p:extLst>
      <p:ext uri="{BB962C8B-B14F-4D97-AF65-F5344CB8AC3E}">
        <p14:creationId xmlns:p14="http://schemas.microsoft.com/office/powerpoint/2010/main" val="4092617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B-trees</a:t>
            </a:r>
          </a:p>
          <a:p>
            <a:r>
              <a:rPr lang="en-US" dirty="0"/>
              <a:t>Intractability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3</a:t>
            </a:r>
          </a:p>
          <a:p>
            <a:pPr lvl="1"/>
            <a:r>
              <a:rPr lang="en-US" b="1" dirty="0"/>
              <a:t>Due next Friday!</a:t>
            </a:r>
          </a:p>
          <a:p>
            <a:r>
              <a:rPr lang="en-US" dirty="0"/>
              <a:t>Finish Assignment 5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Read section 6.4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 Practice</a:t>
            </a:r>
          </a:p>
        </p:txBody>
      </p:sp>
    </p:spTree>
    <p:extLst>
      <p:ext uri="{BB962C8B-B14F-4D97-AF65-F5344CB8AC3E}">
        <p14:creationId xmlns:p14="http://schemas.microsoft.com/office/powerpoint/2010/main" val="72736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an Euler path or cycle?</a:t>
            </a:r>
          </a:p>
        </p:txBody>
      </p:sp>
      <p:sp>
        <p:nvSpPr>
          <p:cNvPr id="6" name="Oval 5"/>
          <p:cNvSpPr/>
          <p:nvPr/>
        </p:nvSpPr>
        <p:spPr>
          <a:xfrm>
            <a:off x="5410200" y="44196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7" name="Oval 6"/>
          <p:cNvSpPr/>
          <p:nvPr/>
        </p:nvSpPr>
        <p:spPr>
          <a:xfrm>
            <a:off x="6934200" y="42672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" name="Oval 7"/>
          <p:cNvSpPr/>
          <p:nvPr/>
        </p:nvSpPr>
        <p:spPr>
          <a:xfrm>
            <a:off x="4572000" y="35052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5814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0" name="Oval 9"/>
          <p:cNvSpPr/>
          <p:nvPr/>
        </p:nvSpPr>
        <p:spPr>
          <a:xfrm>
            <a:off x="8991600" y="57150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2971800" y="4114800"/>
            <a:ext cx="381000" cy="381000"/>
          </a:xfrm>
          <a:prstGeom prst="ellips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cxnSp>
        <p:nvCxnSpPr>
          <p:cNvPr id="13" name="Straight Connector 12"/>
          <p:cNvCxnSpPr>
            <a:stCxn id="6" idx="6"/>
            <a:endCxn id="7" idx="2"/>
          </p:cNvCxnSpPr>
          <p:nvPr/>
        </p:nvCxnSpPr>
        <p:spPr>
          <a:xfrm flipV="1">
            <a:off x="5791200" y="4457700"/>
            <a:ext cx="1143000" cy="1524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2"/>
            <a:endCxn id="11" idx="5"/>
          </p:cNvCxnSpPr>
          <p:nvPr/>
        </p:nvCxnSpPr>
        <p:spPr>
          <a:xfrm rot="10800000">
            <a:off x="3297004" y="4440004"/>
            <a:ext cx="2113196" cy="1700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10" idx="1"/>
          </p:cNvCxnSpPr>
          <p:nvPr/>
        </p:nvCxnSpPr>
        <p:spPr>
          <a:xfrm rot="16200000" flipH="1">
            <a:off x="7564204" y="4287604"/>
            <a:ext cx="1178392" cy="1787992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0"/>
            <a:endCxn id="9" idx="6"/>
          </p:cNvCxnSpPr>
          <p:nvPr/>
        </p:nvCxnSpPr>
        <p:spPr>
          <a:xfrm rot="16200000" flipV="1">
            <a:off x="7505700" y="4038600"/>
            <a:ext cx="1943100" cy="14097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8" idx="6"/>
          </p:cNvCxnSpPr>
          <p:nvPr/>
        </p:nvCxnSpPr>
        <p:spPr>
          <a:xfrm rot="10800000">
            <a:off x="4953000" y="3695700"/>
            <a:ext cx="2438400" cy="762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2"/>
            <a:endCxn id="11" idx="7"/>
          </p:cNvCxnSpPr>
          <p:nvPr/>
        </p:nvCxnSpPr>
        <p:spPr>
          <a:xfrm rot="10800000" flipV="1">
            <a:off x="3297004" y="3695700"/>
            <a:ext cx="1274996" cy="4748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2"/>
            <a:endCxn id="11" idx="4"/>
          </p:cNvCxnSpPr>
          <p:nvPr/>
        </p:nvCxnSpPr>
        <p:spPr>
          <a:xfrm rot="10800000">
            <a:off x="3162300" y="4495800"/>
            <a:ext cx="5829300" cy="14097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6"/>
            <a:endCxn id="7" idx="1"/>
          </p:cNvCxnSpPr>
          <p:nvPr/>
        </p:nvCxnSpPr>
        <p:spPr>
          <a:xfrm>
            <a:off x="3352800" y="4305300"/>
            <a:ext cx="3637196" cy="176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7"/>
            <a:endCxn id="9" idx="3"/>
          </p:cNvCxnSpPr>
          <p:nvPr/>
        </p:nvCxnSpPr>
        <p:spPr>
          <a:xfrm rot="5400000" flipH="1" flipV="1">
            <a:off x="7145104" y="4020904"/>
            <a:ext cx="416392" cy="187792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8077200" y="25908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3" name="Oval 42"/>
          <p:cNvSpPr/>
          <p:nvPr/>
        </p:nvSpPr>
        <p:spPr>
          <a:xfrm>
            <a:off x="6781800" y="29718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45" name="Straight Connector 44"/>
          <p:cNvCxnSpPr>
            <a:stCxn id="9" idx="7"/>
            <a:endCxn id="42" idx="3"/>
          </p:cNvCxnSpPr>
          <p:nvPr/>
        </p:nvCxnSpPr>
        <p:spPr>
          <a:xfrm rot="5400000" flipH="1" flipV="1">
            <a:off x="7564204" y="3068404"/>
            <a:ext cx="721192" cy="416392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61" idx="6"/>
          </p:cNvCxnSpPr>
          <p:nvPr/>
        </p:nvCxnSpPr>
        <p:spPr>
          <a:xfrm rot="10800000">
            <a:off x="7620000" y="2400300"/>
            <a:ext cx="457200" cy="3810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3" idx="4"/>
            <a:endCxn id="9" idx="1"/>
          </p:cNvCxnSpPr>
          <p:nvPr/>
        </p:nvCxnSpPr>
        <p:spPr>
          <a:xfrm rot="16200000" flipH="1">
            <a:off x="7067550" y="3257550"/>
            <a:ext cx="284396" cy="4748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7239000" y="22098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63" name="Straight Connector 62"/>
          <p:cNvCxnSpPr>
            <a:stCxn id="61" idx="3"/>
            <a:endCxn id="43" idx="0"/>
          </p:cNvCxnSpPr>
          <p:nvPr/>
        </p:nvCxnSpPr>
        <p:spPr>
          <a:xfrm rot="5400000">
            <a:off x="6915150" y="2592154"/>
            <a:ext cx="436796" cy="3224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1" idx="4"/>
            <a:endCxn id="9" idx="0"/>
          </p:cNvCxnSpPr>
          <p:nvPr/>
        </p:nvCxnSpPr>
        <p:spPr>
          <a:xfrm rot="16200000" flipH="1">
            <a:off x="7010400" y="3009900"/>
            <a:ext cx="990600" cy="1524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3733800" y="25908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78" name="Straight Connector 77"/>
          <p:cNvCxnSpPr>
            <a:stCxn id="75" idx="7"/>
            <a:endCxn id="61" idx="2"/>
          </p:cNvCxnSpPr>
          <p:nvPr/>
        </p:nvCxnSpPr>
        <p:spPr>
          <a:xfrm rot="5400000" flipH="1" flipV="1">
            <a:off x="5525854" y="933450"/>
            <a:ext cx="246296" cy="31799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5" idx="3"/>
            <a:endCxn id="11" idx="1"/>
          </p:cNvCxnSpPr>
          <p:nvPr/>
        </p:nvCxnSpPr>
        <p:spPr>
          <a:xfrm rot="5400000">
            <a:off x="2781300" y="3162300"/>
            <a:ext cx="1254592" cy="76200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8" idx="7"/>
            <a:endCxn id="61" idx="3"/>
          </p:cNvCxnSpPr>
          <p:nvPr/>
        </p:nvCxnSpPr>
        <p:spPr>
          <a:xfrm rot="5400000" flipH="1" flipV="1">
            <a:off x="5583004" y="1849204"/>
            <a:ext cx="1025992" cy="2397592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03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stCxn id="4" idx="5"/>
            <a:endCxn id="6" idx="1"/>
          </p:cNvCxnSpPr>
          <p:nvPr/>
        </p:nvCxnSpPr>
        <p:spPr>
          <a:xfrm rot="16200000" flipH="1">
            <a:off x="6421204" y="2077804"/>
            <a:ext cx="1178392" cy="1483192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7"/>
            <a:endCxn id="6" idx="4"/>
          </p:cNvCxnSpPr>
          <p:nvPr/>
        </p:nvCxnSpPr>
        <p:spPr>
          <a:xfrm rot="5400000" flipH="1" flipV="1">
            <a:off x="6745054" y="4324350"/>
            <a:ext cx="1732196" cy="5510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  <a:endCxn id="8" idx="2"/>
          </p:cNvCxnSpPr>
          <p:nvPr/>
        </p:nvCxnSpPr>
        <p:spPr>
          <a:xfrm>
            <a:off x="5334000" y="5600700"/>
            <a:ext cx="1676400" cy="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1"/>
            <a:endCxn id="5" idx="4"/>
          </p:cNvCxnSpPr>
          <p:nvPr/>
        </p:nvCxnSpPr>
        <p:spPr>
          <a:xfrm rot="16200000" flipV="1">
            <a:off x="3867150" y="4324350"/>
            <a:ext cx="1732196" cy="5510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7"/>
            <a:endCxn id="4" idx="3"/>
          </p:cNvCxnSpPr>
          <p:nvPr/>
        </p:nvCxnSpPr>
        <p:spPr>
          <a:xfrm rot="5400000" flipH="1" flipV="1">
            <a:off x="4706704" y="2115904"/>
            <a:ext cx="1178392" cy="1406992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6"/>
            <a:endCxn id="6" idx="2"/>
          </p:cNvCxnSpPr>
          <p:nvPr/>
        </p:nvCxnSpPr>
        <p:spPr>
          <a:xfrm>
            <a:off x="4648200" y="3543300"/>
            <a:ext cx="3048000" cy="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6"/>
            <a:endCxn id="8" idx="1"/>
          </p:cNvCxnSpPr>
          <p:nvPr/>
        </p:nvCxnSpPr>
        <p:spPr>
          <a:xfrm>
            <a:off x="4648200" y="3543300"/>
            <a:ext cx="2417996" cy="19226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an Euler path or cycle?</a:t>
            </a:r>
          </a:p>
        </p:txBody>
      </p:sp>
      <p:sp>
        <p:nvSpPr>
          <p:cNvPr id="4" name="Oval 3"/>
          <p:cNvSpPr/>
          <p:nvPr/>
        </p:nvSpPr>
        <p:spPr>
          <a:xfrm>
            <a:off x="5943600" y="19050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267200" y="33528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" name="Oval 5"/>
          <p:cNvSpPr/>
          <p:nvPr/>
        </p:nvSpPr>
        <p:spPr>
          <a:xfrm>
            <a:off x="7696200" y="33528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54102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7010400" y="5410200"/>
            <a:ext cx="381000" cy="381000"/>
          </a:xfrm>
          <a:prstGeom prst="ellips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34" name="Straight Connector 33"/>
          <p:cNvCxnSpPr>
            <a:stCxn id="7" idx="7"/>
            <a:endCxn id="6" idx="2"/>
          </p:cNvCxnSpPr>
          <p:nvPr/>
        </p:nvCxnSpPr>
        <p:spPr>
          <a:xfrm rot="5400000" flipH="1" flipV="1">
            <a:off x="5525854" y="3295650"/>
            <a:ext cx="1922696" cy="2417996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66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1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2586</TotalTime>
  <Words>924</Words>
  <Application>Microsoft Office PowerPoint</Application>
  <PresentationFormat>Widescreen</PresentationFormat>
  <Paragraphs>220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5</vt:lpstr>
      <vt:lpstr>Euler Practice</vt:lpstr>
      <vt:lpstr>Is there an Euler path or cycle?</vt:lpstr>
      <vt:lpstr>Is there an Euler path or cycle?</vt:lpstr>
      <vt:lpstr>Network Flow</vt:lpstr>
      <vt:lpstr>Flow networks</vt:lpstr>
      <vt:lpstr>Applications of flow problems</vt:lpstr>
      <vt:lpstr>Maximum flow</vt:lpstr>
      <vt:lpstr>Flow network</vt:lpstr>
      <vt:lpstr>Augmenting path</vt:lpstr>
      <vt:lpstr>Ford-Fulkerson algorithm</vt:lpstr>
      <vt:lpstr>Find a max flow</vt:lpstr>
      <vt:lpstr>Cuts</vt:lpstr>
      <vt:lpstr>Maxflow-mincut theorem</vt:lpstr>
      <vt:lpstr>Minimum st-cut</vt:lpstr>
      <vt:lpstr>Running time of Ford-Fulkerson</vt:lpstr>
      <vt:lpstr>B-trees</vt:lpstr>
      <vt:lpstr>Multiway trees</vt:lpstr>
      <vt:lpstr>When would we need such a thing?</vt:lpstr>
      <vt:lpstr>B-tree definition</vt:lpstr>
      <vt:lpstr>B-tree of order 4</vt:lpstr>
      <vt:lpstr>Easy add</vt:lpstr>
      <vt:lpstr>Tougher add</vt:lpstr>
      <vt:lpstr>B-tree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336</cp:revision>
  <dcterms:created xsi:type="dcterms:W3CDTF">2009-08-24T20:26:10Z</dcterms:created>
  <dcterms:modified xsi:type="dcterms:W3CDTF">2024-11-01T13:13:02Z</dcterms:modified>
</cp:coreProperties>
</file>